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59" r:id="rId4"/>
    <p:sldId id="277" r:id="rId5"/>
    <p:sldId id="279" r:id="rId6"/>
    <p:sldId id="314" r:id="rId7"/>
    <p:sldId id="313" r:id="rId8"/>
    <p:sldId id="315" r:id="rId9"/>
    <p:sldId id="337" r:id="rId10"/>
    <p:sldId id="316" r:id="rId11"/>
    <p:sldId id="317" r:id="rId12"/>
    <p:sldId id="281" r:id="rId13"/>
    <p:sldId id="282" r:id="rId14"/>
    <p:sldId id="318" r:id="rId15"/>
    <p:sldId id="334" r:id="rId16"/>
    <p:sldId id="280" r:id="rId17"/>
    <p:sldId id="319" r:id="rId18"/>
    <p:sldId id="325" r:id="rId19"/>
    <p:sldId id="326" r:id="rId20"/>
    <p:sldId id="328" r:id="rId21"/>
    <p:sldId id="327" r:id="rId22"/>
    <p:sldId id="329" r:id="rId23"/>
    <p:sldId id="320" r:id="rId24"/>
    <p:sldId id="330" r:id="rId25"/>
    <p:sldId id="321" r:id="rId26"/>
    <p:sldId id="323" r:id="rId27"/>
    <p:sldId id="336" r:id="rId28"/>
    <p:sldId id="322" r:id="rId29"/>
    <p:sldId id="335" r:id="rId30"/>
    <p:sldId id="324" r:id="rId31"/>
    <p:sldId id="331" r:id="rId32"/>
    <p:sldId id="333" r:id="rId33"/>
    <p:sldId id="33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84"/>
    <p:restoredTop sz="94684"/>
  </p:normalViewPr>
  <p:slideViewPr>
    <p:cSldViewPr snapToGrid="0" snapToObjects="1">
      <p:cViewPr varScale="1">
        <p:scale>
          <a:sx n="98" d="100"/>
          <a:sy n="98" d="100"/>
        </p:scale>
        <p:origin x="21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2/12/19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2/12/19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2/12/19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smtClean="0"/>
              <a:t>Continuous Variables</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5</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Two-sample t-test</a:t>
            </a:r>
            <a:endParaRPr lang="en-US" b="1" dirty="0">
              <a:solidFill>
                <a:schemeClr val="bg1"/>
              </a:solidFill>
            </a:endParaRPr>
          </a:p>
        </p:txBody>
      </p:sp>
      <p:sp>
        <p:nvSpPr>
          <p:cNvPr id="4" name="Rectangle 3"/>
          <p:cNvSpPr/>
          <p:nvPr/>
        </p:nvSpPr>
        <p:spPr>
          <a:xfrm>
            <a:off x="243922" y="1357113"/>
            <a:ext cx="5852078" cy="2308324"/>
          </a:xfrm>
          <a:prstGeom prst="rect">
            <a:avLst/>
          </a:prstGeom>
        </p:spPr>
        <p:txBody>
          <a:bodyPr wrap="square">
            <a:spAutoFit/>
          </a:bodyPr>
          <a:lstStyle/>
          <a:p>
            <a:r>
              <a:rPr lang="en-US" sz="2400" dirty="0" smtClean="0"/>
              <a:t>Many times we will want to compare two populations strains or treatments and see if their means differ.</a:t>
            </a:r>
            <a:endParaRPr lang="en-US" sz="2400" dirty="0"/>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charset="0"/>
                            </a:rPr>
                          </m:ctrlPr>
                        </m:fPr>
                        <m:num>
                          <m:d>
                            <m:dPr>
                              <m:ctrlPr>
                                <a:rPr lang="mr-IN" sz="3600" b="0" i="1" smtClean="0">
                                  <a:latin typeface="Cambria Math" charset="0"/>
                                </a:rPr>
                              </m:ctrlPr>
                            </m:dPr>
                            <m:e>
                              <m:sSub>
                                <m:sSubPr>
                                  <m:ctrlPr>
                                    <a:rPr lang="en-US" sz="3600" b="0" i="1" smtClean="0">
                                      <a:latin typeface="Cambria Math" charset="0"/>
                                    </a:rPr>
                                  </m:ctrlPr>
                                </m:sSubPr>
                                <m:e>
                                  <m:acc>
                                    <m:accPr>
                                      <m:chr m:val="̅"/>
                                      <m:ctrlPr>
                                        <a:rPr lang="en-US" sz="3600" b="0" i="1" smtClean="0">
                                          <a:latin typeface="Cambria Math"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charset="0"/>
                                    </a:rPr>
                                  </m:ctrlPr>
                                </m:sSubPr>
                                <m:e>
                                  <m:acc>
                                    <m:accPr>
                                      <m:chr m:val="̅"/>
                                      <m:ctrlPr>
                                        <a:rPr lang="en-US" sz="3600" i="1">
                                          <a:latin typeface="Cambria Math"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charset="0"/>
                                </a:rPr>
                              </m:ctrlPr>
                            </m:radPr>
                            <m:deg/>
                            <m:e>
                              <m:f>
                                <m:fPr>
                                  <m:ctrlPr>
                                    <a:rPr lang="mr-IN" sz="3600" b="0" i="1" smtClean="0">
                                      <a:latin typeface="Cambria Math" charset="0"/>
                                    </a:rPr>
                                  </m:ctrlPr>
                                </m:fPr>
                                <m:num>
                                  <m:sSubSup>
                                    <m:sSubSupPr>
                                      <m:ctrlPr>
                                        <a:rPr lang="en-US" sz="3600" b="0" i="1" smtClean="0">
                                          <a:latin typeface="Cambria Math"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charset="0"/>
                                    </a:rPr>
                                  </m:ctrlPr>
                                </m:fPr>
                                <m:num>
                                  <m:sSubSup>
                                    <m:sSubSupPr>
                                      <m:ctrlPr>
                                        <a:rPr lang="en-US" sz="3600" i="1">
                                          <a:latin typeface="Cambria Math"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Paired-sample t-test</a:t>
            </a:r>
            <a:endParaRPr lang="en-US" b="1" dirty="0">
              <a:solidFill>
                <a:schemeClr val="bg1"/>
              </a:solidFill>
            </a:endParaRPr>
          </a:p>
        </p:txBody>
      </p:sp>
      <p:sp>
        <p:nvSpPr>
          <p:cNvPr id="4" name="Rectangle 3"/>
          <p:cNvSpPr/>
          <p:nvPr/>
        </p:nvSpPr>
        <p:spPr>
          <a:xfrm>
            <a:off x="243922" y="1357113"/>
            <a:ext cx="5852078" cy="2677656"/>
          </a:xfrm>
          <a:prstGeom prst="rect">
            <a:avLst/>
          </a:prstGeom>
        </p:spPr>
        <p:txBody>
          <a:bodyPr wrap="square">
            <a:spAutoFit/>
          </a:bodyPr>
          <a:lstStyle/>
          <a:p>
            <a:r>
              <a:rPr lang="en-US" sz="2400" dirty="0" smtClean="0"/>
              <a:t>In some experiments you measure individuals before and after a manipulation.  These values can be analyzed with the paired-sample t-test.</a:t>
            </a:r>
            <a:endParaRPr lang="en-US" sz="2400" dirty="0"/>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charset="0"/>
                            </a:rPr>
                          </m:ctrlPr>
                        </m:fPr>
                        <m:num>
                          <m:acc>
                            <m:accPr>
                              <m:chr m:val="̅"/>
                              <m:ctrlPr>
                                <a:rPr lang="mr-IN" sz="3600" b="0" i="1" smtClean="0">
                                  <a:latin typeface="Cambria Math" charset="0"/>
                                </a:rPr>
                              </m:ctrlPr>
                            </m:accPr>
                            <m:e>
                              <m:r>
                                <a:rPr lang="en-US" sz="3600" b="0" i="1" smtClean="0">
                                  <a:latin typeface="Cambria Math" charset="0"/>
                                </a:rPr>
                                <m:t>𝑑</m:t>
                              </m:r>
                            </m:e>
                          </m:acc>
                        </m:num>
                        <m:den>
                          <m:sSub>
                            <m:sSubPr>
                              <m:ctrlPr>
                                <a:rPr lang="en-US" sz="3600" b="0" i="1" smtClean="0">
                                  <a:latin typeface="Cambria Math"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mr-IN" sz="2800" i="1" smtClean="0">
                              <a:latin typeface="Cambria Math"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charset="0"/>
                            </a:rPr>
                          </m:ctrlPr>
                        </m:fPr>
                        <m:num>
                          <m:nary>
                            <m:naryPr>
                              <m:chr m:val="∑"/>
                              <m:ctrlPr>
                                <a:rPr lang="is-IS" sz="280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Confidence Intervals and t-tests</a:t>
            </a:r>
            <a:r>
              <a:rPr lang="en-US" b="1" dirty="0">
                <a:solidFill>
                  <a:schemeClr val="bg1"/>
                </a:solidFill>
              </a:rPr>
              <a:t>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smtClean="0"/>
              <a:t>If two 95% confidence intervals don</a:t>
            </a:r>
            <a:r>
              <a:rPr lang="mr-IN" sz="3200" dirty="0" smtClean="0"/>
              <a:t>’</a:t>
            </a:r>
            <a:r>
              <a:rPr lang="en-US" sz="3200" dirty="0" smtClean="0"/>
              <a:t>t overlap then the values are significantly different at the </a:t>
            </a:r>
            <a:r>
              <a:rPr lang="el-GR" sz="3200" dirty="0" smtClean="0"/>
              <a:t>α</a:t>
            </a:r>
            <a:r>
              <a:rPr lang="en-US" sz="3200" dirty="0" smtClean="0"/>
              <a:t> = 0.05 level.</a:t>
            </a:r>
          </a:p>
          <a:p>
            <a:endParaRPr lang="en-US" sz="3200" dirty="0" smtClean="0"/>
          </a:p>
          <a:p>
            <a:r>
              <a:rPr lang="en-US" sz="3200" b="1" dirty="0" smtClean="0"/>
              <a:t>If there is overlap in the CI then you can’t conclude anything. </a:t>
            </a:r>
            <a:endParaRPr lang="en-US" sz="32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Comparing variances</a:t>
            </a:r>
            <a:endParaRPr lang="en-US" b="1" dirty="0">
              <a:solidFill>
                <a:schemeClr val="bg1"/>
              </a:solidFill>
            </a:endParaRP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smtClean="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smtClean="0"/>
              <a:t>Some experiments might focus on differences in variance.  Think about how sexual selection works with regard to number offspring.</a:t>
            </a:r>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smtClean="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smtClean="0"/>
              <a:t>For this reason we will focus on Levine’s test which assumes the variables have roughly symmetrical distributions and is furthermore quite robust to violations of this assumption.</a:t>
            </a:r>
            <a:endParaRPr lang="en-US" sz="2400" dirty="0"/>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Levene’s</a:t>
            </a:r>
            <a:r>
              <a:rPr lang="en-US" b="1" dirty="0" smtClean="0">
                <a:solidFill>
                  <a:schemeClr val="bg1"/>
                </a:solidFill>
              </a:rPr>
              <a:t> test</a:t>
            </a:r>
            <a:endParaRPr lang="en-US" b="1" dirty="0">
              <a:solidFill>
                <a:schemeClr val="bg1"/>
              </a:solidFill>
            </a:endParaRP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smtClean="0"/>
              <a:t>Levene’s</a:t>
            </a:r>
            <a:r>
              <a:rPr lang="en-US" sz="3200" dirty="0" smtClean="0"/>
              <a:t> test works by calculating a central value for each group and then comparing the deviations of individuals in each group from these to calculate a </a:t>
            </a:r>
            <a:r>
              <a:rPr lang="en-US" sz="3200" i="1" dirty="0" smtClean="0"/>
              <a:t>W</a:t>
            </a:r>
            <a:r>
              <a:rPr lang="en-US" sz="3200" dirty="0" smtClean="0"/>
              <a:t> statistic.</a:t>
            </a:r>
          </a:p>
          <a:p>
            <a:pPr marL="457200" indent="-457200">
              <a:buFont typeface="Arial" charset="0"/>
              <a:buChar char="•"/>
            </a:pPr>
            <a:endParaRPr lang="en-US" sz="3200" dirty="0"/>
          </a:p>
          <a:p>
            <a:pPr marL="457200" indent="-457200">
              <a:buFont typeface="Arial" charset="0"/>
              <a:buChar char="•"/>
            </a:pPr>
            <a:r>
              <a:rPr lang="en-US" sz="3200" dirty="0" smtClean="0"/>
              <a:t>Compared to a F distribution</a:t>
            </a:r>
            <a:endParaRPr lang="en-US" sz="3200" dirty="0"/>
          </a:p>
          <a:p>
            <a:pPr marL="457200" indent="-457200">
              <a:buFont typeface="Arial" charset="0"/>
              <a:buChar char="•"/>
            </a:pPr>
            <a:endParaRPr lang="en-US" sz="3200" dirty="0" smtClean="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smtClean="0"/>
                <a:t>R insect spray data</a:t>
              </a:r>
              <a:endParaRPr lang="en-US" dirty="0"/>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smtClean="0"/>
                <a:t>Number of pests </a:t>
              </a:r>
              <a:r>
                <a:rPr lang="en-US" smtClean="0"/>
                <a:t>after spraying</a:t>
              </a:r>
              <a:endParaRPr lang="en-US"/>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smtClean="0"/>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Levene’s</a:t>
            </a:r>
            <a:r>
              <a:rPr lang="en-US" b="1" dirty="0" smtClean="0">
                <a:solidFill>
                  <a:schemeClr val="bg1"/>
                </a:solidFill>
              </a:rPr>
              <a:t> test</a:t>
            </a:r>
            <a:endParaRPr lang="en-US" b="1" dirty="0">
              <a:solidFill>
                <a:schemeClr val="bg1"/>
              </a:solidFill>
            </a:endParaRP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smtClean="0"/>
              <a:t>R insect spray data</a:t>
            </a:r>
            <a:endParaRPr lang="en-US" dirty="0"/>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smtClean="0"/>
              <a:t>Number of pests </a:t>
            </a:r>
            <a:r>
              <a:rPr lang="en-US" smtClean="0"/>
              <a:t>after spraying</a:t>
            </a:r>
            <a:endParaRPr lang="en-US"/>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smtClean="0"/>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smtClean="0"/>
              <a:t>One-sample T-test</a:t>
            </a:r>
          </a:p>
          <a:p>
            <a:pPr marL="1257300" lvl="2" indent="-342900">
              <a:buFont typeface="Arial" charset="0"/>
              <a:buChar char="•"/>
            </a:pPr>
            <a:r>
              <a:rPr lang="en-US" sz="3200" dirty="0" smtClean="0"/>
              <a:t>The </a:t>
            </a:r>
            <a:r>
              <a:rPr lang="en-US" sz="3200" dirty="0"/>
              <a:t>variable is normally distributed in the </a:t>
            </a:r>
            <a:r>
              <a:rPr lang="en-US" sz="3200" dirty="0" smtClean="0"/>
              <a:t>population</a:t>
            </a:r>
          </a:p>
          <a:p>
            <a:pPr marL="800100" lvl="1" indent="-342900">
              <a:buFont typeface="Arial" charset="0"/>
              <a:buChar char="•"/>
            </a:pPr>
            <a:r>
              <a:rPr lang="en-US" sz="3200" b="1" dirty="0" smtClean="0"/>
              <a:t>Two-sample T-test</a:t>
            </a:r>
          </a:p>
          <a:p>
            <a:pPr marL="1257300" lvl="3" indent="-342900">
              <a:buFont typeface="Arial" charset="0"/>
              <a:buChar char="•"/>
            </a:pPr>
            <a:r>
              <a:rPr lang="en-US" sz="3200" dirty="0"/>
              <a:t>The variable is normally distributed in the </a:t>
            </a:r>
            <a:r>
              <a:rPr lang="en-US" sz="3200" dirty="0" smtClean="0"/>
              <a:t>population</a:t>
            </a:r>
          </a:p>
          <a:p>
            <a:pPr marL="1257300" lvl="2" indent="-342900">
              <a:buFont typeface="Arial" charset="0"/>
              <a:buChar char="•"/>
            </a:pPr>
            <a:r>
              <a:rPr lang="en-US" sz="3200" dirty="0" smtClean="0"/>
              <a:t>unequal variance ok</a:t>
            </a:r>
          </a:p>
          <a:p>
            <a:pPr marL="800100" lvl="1" indent="-342900">
              <a:buFont typeface="Arial" charset="0"/>
              <a:buChar char="•"/>
            </a:pPr>
            <a:r>
              <a:rPr lang="en-US" sz="3200" b="1" dirty="0" smtClean="0"/>
              <a:t>Paired-sample T-test</a:t>
            </a:r>
          </a:p>
          <a:p>
            <a:pPr marL="1257300" lvl="2" indent="-342900">
              <a:buFont typeface="Arial" charset="0"/>
              <a:buChar char="•"/>
            </a:pPr>
            <a:r>
              <a:rPr lang="en-US" sz="3200" dirty="0" smtClean="0"/>
              <a:t>Differences are normally distributed</a:t>
            </a:r>
          </a:p>
          <a:p>
            <a:pPr marL="800100" lvl="1" indent="-342900">
              <a:buFont typeface="Arial" charset="0"/>
              <a:buChar char="•"/>
            </a:pPr>
            <a:r>
              <a:rPr lang="en-US" sz="3200" b="1" dirty="0" smtClean="0"/>
              <a:t>Levine’s test</a:t>
            </a:r>
            <a:endParaRPr lang="en-US" sz="3200" b="1" dirty="0"/>
          </a:p>
          <a:p>
            <a:pPr marL="1257300" lvl="2" indent="-342900">
              <a:buFont typeface="Arial" charset="0"/>
              <a:buChar char="•"/>
            </a:pPr>
            <a:r>
              <a:rPr lang="en-US" sz="3200" dirty="0" smtClean="0"/>
              <a:t>Distributions are roughly symmetrical</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a:t>
            </a:r>
            <a:endParaRPr lang="en-US" b="1" dirty="0">
              <a:solidFill>
                <a:schemeClr val="bg1"/>
              </a:solidFill>
            </a:endParaRPr>
          </a:p>
        </p:txBody>
      </p:sp>
      <p:sp>
        <p:nvSpPr>
          <p:cNvPr id="4" name="Rectangle 3"/>
          <p:cNvSpPr/>
          <p:nvPr/>
        </p:nvSpPr>
        <p:spPr>
          <a:xfrm>
            <a:off x="237995" y="1161821"/>
            <a:ext cx="11732332" cy="1938992"/>
          </a:xfrm>
          <a:prstGeom prst="rect">
            <a:avLst/>
          </a:prstGeom>
        </p:spPr>
        <p:txBody>
          <a:bodyPr wrap="square">
            <a:spAutoFit/>
          </a:bodyPr>
          <a:lstStyle/>
          <a:p>
            <a:pPr marL="457200" indent="-457200">
              <a:buFont typeface="Arial" charset="0"/>
              <a:buChar char="•"/>
            </a:pPr>
            <a:r>
              <a:rPr lang="en-US" sz="3200" dirty="0" smtClean="0"/>
              <a:t>My data doesn’t look normal! </a:t>
            </a:r>
          </a:p>
          <a:p>
            <a:pPr marL="457200" indent="-457200">
              <a:buFont typeface="Arial" charset="0"/>
              <a:buChar char="•"/>
            </a:pPr>
            <a:endParaRPr lang="en-US" sz="3200" dirty="0"/>
          </a:p>
          <a:p>
            <a:pPr marL="457200" indent="-457200">
              <a:buFont typeface="Arial" charset="0"/>
              <a:buChar char="•"/>
            </a:pPr>
            <a:r>
              <a:rPr lang="en-US" sz="3200" dirty="0" smtClean="0"/>
              <a:t>What do I do?</a:t>
            </a:r>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617" y="2505621"/>
            <a:ext cx="3705087" cy="2801046"/>
          </a:xfrm>
          <a:prstGeom prst="rect">
            <a:avLst/>
          </a:prstGeom>
        </p:spPr>
      </p:pic>
    </p:spTree>
    <p:extLst>
      <p:ext uri="{BB962C8B-B14F-4D97-AF65-F5344CB8AC3E}">
        <p14:creationId xmlns:p14="http://schemas.microsoft.com/office/powerpoint/2010/main" val="12047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a:t>
            </a:r>
            <a:endParaRPr lang="en-US" b="1" dirty="0">
              <a:solidFill>
                <a:schemeClr val="bg1"/>
              </a:solidFill>
            </a:endParaRP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smtClean="0"/>
              <a:t>Many tests are quite robust to minor violations of assumptions.</a:t>
            </a:r>
          </a:p>
          <a:p>
            <a:pPr marL="457200" indent="-457200">
              <a:buFont typeface="Arial" charset="0"/>
              <a:buChar char="•"/>
            </a:pPr>
            <a:endParaRPr lang="en-US" sz="3200" dirty="0" smtClean="0"/>
          </a:p>
          <a:p>
            <a:pPr marL="457200" indent="-457200">
              <a:buFont typeface="Arial" charset="0"/>
              <a:buChar char="•"/>
            </a:pPr>
            <a:r>
              <a:rPr lang="en-US" sz="3200" dirty="0" smtClean="0"/>
              <a:t>Tests of normality (Shapiro-Wilks) are not terribly useful.</a:t>
            </a:r>
          </a:p>
          <a:p>
            <a:pPr marL="914400" lvl="1" indent="-457200">
              <a:buFont typeface="Arial" charset="0"/>
              <a:buChar char="•"/>
            </a:pPr>
            <a:r>
              <a:rPr lang="en-US" sz="3200" dirty="0" smtClean="0"/>
              <a:t>Small sample size have little power</a:t>
            </a:r>
          </a:p>
          <a:p>
            <a:pPr marL="914400" lvl="1" indent="-457200">
              <a:buFont typeface="Arial" charset="0"/>
              <a:buChar char="•"/>
            </a:pPr>
            <a:r>
              <a:rPr lang="en-US" sz="3200" dirty="0" smtClean="0"/>
              <a:t>Large sample size reject with even minor deviations from normality</a:t>
            </a:r>
          </a:p>
          <a:p>
            <a:pPr marL="914400" lvl="1" indent="-457200">
              <a:buFont typeface="Arial" charset="0"/>
              <a:buChar char="•"/>
            </a:pPr>
            <a:endParaRPr lang="en-US" sz="3200" dirty="0" smtClean="0"/>
          </a:p>
          <a:p>
            <a:pPr marL="457200" indent="-457200">
              <a:buFont typeface="Arial" charset="0"/>
              <a:buChar char="•"/>
            </a:pPr>
            <a:r>
              <a:rPr lang="en-US" sz="3200" dirty="0" smtClean="0"/>
              <a:t>Often most important to simply visualize distributions</a:t>
            </a:r>
          </a:p>
          <a:p>
            <a:pPr marL="914400" lvl="1" indent="-457200">
              <a:buFont typeface="Arial" charset="0"/>
              <a:buChar char="•"/>
            </a:pPr>
            <a:r>
              <a:rPr lang="en-US" sz="3200" dirty="0" smtClean="0"/>
              <a:t>histograms</a:t>
            </a:r>
          </a:p>
          <a:p>
            <a:pPr marL="914400" lvl="1" indent="-457200">
              <a:buFont typeface="Arial" charset="0"/>
              <a:buChar char="•"/>
            </a:pPr>
            <a:r>
              <a:rPr lang="en-US" sz="3200" dirty="0" err="1" smtClean="0"/>
              <a:t>qqplots</a:t>
            </a:r>
            <a:endParaRPr lang="en-US" sz="3200" dirty="0" smtClean="0"/>
          </a:p>
          <a:p>
            <a:pPr marL="457200" indent="-457200">
              <a:buFont typeface="Arial" charset="0"/>
              <a:buChar char="•"/>
            </a:pPr>
            <a:endParaRPr lang="en-US" sz="3200" dirty="0" smtClean="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histograms</a:t>
            </a:r>
            <a:endParaRPr lang="en-US" b="1" dirty="0">
              <a:solidFill>
                <a:schemeClr val="bg1"/>
              </a:solidFill>
            </a:endParaRP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smtClean="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11629016" cy="3170099"/>
          </a:xfrm>
          <a:prstGeom prst="rect">
            <a:avLst/>
          </a:prstGeom>
        </p:spPr>
        <p:txBody>
          <a:bodyPr wrap="square">
            <a:spAutoFit/>
          </a:bodyPr>
          <a:lstStyle/>
          <a:p>
            <a:pPr marL="742950" indent="-742950">
              <a:buFont typeface="+mj-lt"/>
              <a:buAutoNum type="arabicPeriod"/>
            </a:pPr>
            <a:r>
              <a:rPr lang="en-US" sz="4000" dirty="0" smtClean="0"/>
              <a:t>What test do we use for proportion data?</a:t>
            </a:r>
            <a:endParaRPr lang="en-US" sz="4000" dirty="0" smtClean="0"/>
          </a:p>
          <a:p>
            <a:pPr marL="742950" indent="-742950">
              <a:buFont typeface="+mj-lt"/>
              <a:buAutoNum type="arabicPeriod"/>
            </a:pPr>
            <a:endParaRPr lang="en-US" sz="4000" dirty="0" smtClean="0"/>
          </a:p>
          <a:p>
            <a:pPr marL="742950" indent="-742950">
              <a:buFont typeface="+mj-lt"/>
              <a:buAutoNum type="arabicPeriod"/>
            </a:pPr>
            <a:r>
              <a:rPr lang="en-US" sz="4000" dirty="0" smtClean="0"/>
              <a:t>Give an example of an experiment from your own field where you could use a binomial or chi </a:t>
            </a:r>
            <a:r>
              <a:rPr lang="en-US" sz="4000" smtClean="0"/>
              <a:t>square </a:t>
            </a:r>
            <a:r>
              <a:rPr lang="en-US" sz="4000" smtClean="0"/>
              <a:t>tests.</a:t>
            </a:r>
            <a:endParaRPr lang="en-US" sz="28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histograms</a:t>
            </a:r>
            <a:endParaRPr lang="en-US" b="1" dirty="0">
              <a:solidFill>
                <a:schemeClr val="bg1"/>
              </a:solidFill>
            </a:endParaRP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smtClean="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smtClean="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smtClean="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smtClean="0">
                <a:solidFill>
                  <a:srgbClr val="C00000"/>
                </a:solidFill>
              </a:rPr>
              <a:t>The time when you should be most hesitant is when your biological knowledge tells you that you don’t expect a variable to have a </a:t>
            </a:r>
            <a:r>
              <a:rPr lang="en-US" sz="2400" b="1" smtClean="0">
                <a:solidFill>
                  <a:srgbClr val="C00000"/>
                </a:solidFill>
              </a:rPr>
              <a:t>normal distribution!</a:t>
            </a:r>
            <a:endParaRPr lang="en-US" sz="2400" b="1">
              <a:solidFill>
                <a:srgbClr val="C00000"/>
              </a:solidFill>
            </a:endParaRP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Data really isn’t close to normal</a:t>
            </a:r>
            <a:endParaRPr lang="en-US" b="1" dirty="0">
              <a:solidFill>
                <a:schemeClr val="bg1"/>
              </a:solidFill>
            </a:endParaRPr>
          </a:p>
        </p:txBody>
      </p:sp>
      <p:sp>
        <p:nvSpPr>
          <p:cNvPr id="4" name="Rectangle 3"/>
          <p:cNvSpPr/>
          <p:nvPr/>
        </p:nvSpPr>
        <p:spPr>
          <a:xfrm>
            <a:off x="237995" y="1161821"/>
            <a:ext cx="11732332" cy="3908762"/>
          </a:xfrm>
          <a:prstGeom prst="rect">
            <a:avLst/>
          </a:prstGeom>
        </p:spPr>
        <p:txBody>
          <a:bodyPr wrap="square">
            <a:spAutoFit/>
          </a:bodyPr>
          <a:lstStyle/>
          <a:p>
            <a:r>
              <a:rPr lang="en-US" sz="3200" dirty="0" smtClean="0"/>
              <a:t>First</a:t>
            </a:r>
            <a:r>
              <a:rPr lang="en-US" sz="3200" dirty="0"/>
              <a: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smtClean="0"/>
          </a:p>
          <a:p>
            <a:r>
              <a:rPr lang="en-US" sz="3200" dirty="0" smtClean="0"/>
              <a:t>Second</a:t>
            </a:r>
            <a:r>
              <a:rPr lang="en-US" sz="3200" dirty="0"/>
              <a:t>, try to </a:t>
            </a:r>
            <a:r>
              <a:rPr lang="en-US" sz="3200" b="1" dirty="0"/>
              <a:t>transform </a:t>
            </a:r>
            <a:r>
              <a:rPr lang="en-US" sz="3200" dirty="0"/>
              <a:t>the variable to make it roughly normal </a:t>
            </a:r>
          </a:p>
          <a:p>
            <a:endParaRPr lang="en-US" sz="3200" dirty="0" smtClean="0"/>
          </a:p>
          <a:p>
            <a:r>
              <a:rPr lang="en-US" sz="3200" dirty="0" smtClean="0"/>
              <a:t>Third</a:t>
            </a:r>
            <a:r>
              <a:rPr lang="en-US" sz="3200" dirty="0"/>
              <a:t>,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Transformations</a:t>
            </a:r>
            <a:endParaRPr lang="en-US" b="1" dirty="0">
              <a:solidFill>
                <a:schemeClr val="bg1"/>
              </a:solidFill>
            </a:endParaRP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smtClean="0"/>
              <a:t>Log transformation</a:t>
            </a:r>
            <a:r>
              <a:rPr lang="en-US" sz="2400" b="1" dirty="0"/>
              <a:t> </a:t>
            </a:r>
          </a:p>
          <a:p>
            <a:pPr marL="457200" indent="-457200">
              <a:buFont typeface="Arial" charset="0"/>
              <a:buChar char="•"/>
            </a:pPr>
            <a:r>
              <a:rPr lang="en-US" sz="2400" dirty="0" smtClean="0"/>
              <a:t>Take </a:t>
            </a:r>
            <a:r>
              <a:rPr lang="en-US" sz="2400" dirty="0"/>
              <a:t>the natural log of every observation </a:t>
            </a:r>
          </a:p>
          <a:p>
            <a:pPr marL="457200" indent="-457200">
              <a:buFont typeface="Arial" charset="0"/>
              <a:buChar char="•"/>
            </a:pPr>
            <a:r>
              <a:rPr lang="en-US" sz="2400" dirty="0" smtClean="0"/>
              <a:t>Especially </a:t>
            </a:r>
            <a:r>
              <a:rPr lang="en-US" sz="2400" dirty="0"/>
              <a:t>for right-skewed data. </a:t>
            </a:r>
          </a:p>
          <a:p>
            <a:endParaRPr lang="en-US" sz="2400" dirty="0" smtClean="0"/>
          </a:p>
          <a:p>
            <a:r>
              <a:rPr lang="en-US" sz="2400" b="1" dirty="0" smtClean="0"/>
              <a:t>Arcsine </a:t>
            </a:r>
            <a:r>
              <a:rPr lang="en-US" sz="2400" b="1" dirty="0"/>
              <a:t>transformation </a:t>
            </a:r>
          </a:p>
          <a:p>
            <a:pPr marL="457200" indent="-457200">
              <a:buFont typeface="Arial" charset="0"/>
              <a:buChar char="•"/>
            </a:pPr>
            <a:r>
              <a:rPr lang="en-US" sz="2400" dirty="0" smtClean="0"/>
              <a:t>Take </a:t>
            </a:r>
            <a:r>
              <a:rPr lang="en-US" sz="2400" dirty="0"/>
              <a:t>the arcsine of the square root of each </a:t>
            </a:r>
            <a:r>
              <a:rPr lang="en-US" sz="2400" dirty="0" smtClean="0"/>
              <a:t>observation </a:t>
            </a:r>
            <a:r>
              <a:rPr lang="en-US" sz="2400" dirty="0"/>
              <a:t> </a:t>
            </a:r>
          </a:p>
          <a:p>
            <a:pPr marL="457200" indent="-457200">
              <a:buFont typeface="Arial" charset="0"/>
              <a:buChar char="•"/>
            </a:pPr>
            <a:r>
              <a:rPr lang="en-US" sz="2400" dirty="0" smtClean="0"/>
              <a:t>Used </a:t>
            </a:r>
            <a:r>
              <a:rPr lang="en-US" sz="2400" dirty="0"/>
              <a:t>mainly for proportions </a:t>
            </a:r>
          </a:p>
          <a:p>
            <a:endParaRPr lang="en-US" sz="2400" dirty="0" smtClean="0"/>
          </a:p>
          <a:p>
            <a:r>
              <a:rPr lang="en-US" sz="2400" b="1" dirty="0" smtClean="0"/>
              <a:t>Square-root </a:t>
            </a:r>
            <a:r>
              <a:rPr lang="en-US" sz="2400" b="1" dirty="0"/>
              <a:t>transformation </a:t>
            </a:r>
          </a:p>
          <a:p>
            <a:pPr marL="457200" indent="-457200">
              <a:buFont typeface="Arial" charset="0"/>
              <a:buChar char="•"/>
            </a:pPr>
            <a:r>
              <a:rPr lang="en-US" sz="2400" dirty="0" smtClean="0"/>
              <a:t>Add </a:t>
            </a:r>
            <a:r>
              <a:rPr lang="en-US" sz="2400" dirty="0"/>
              <a:t>0.5 and take the square </a:t>
            </a:r>
            <a:r>
              <a:rPr lang="en-US" sz="2400" dirty="0" smtClean="0"/>
              <a:t>root</a:t>
            </a:r>
            <a:r>
              <a:rPr lang="en-US" sz="2400" dirty="0"/>
              <a:t> </a:t>
            </a:r>
          </a:p>
          <a:p>
            <a:pPr marL="457200" indent="-457200">
              <a:buFont typeface="Arial" charset="0"/>
              <a:buChar char="•"/>
            </a:pPr>
            <a:r>
              <a:rPr lang="en-US" sz="2400" dirty="0" smtClean="0"/>
              <a:t>Solves </a:t>
            </a:r>
            <a:r>
              <a:rPr lang="en-US" sz="2400" dirty="0"/>
              <a:t>similar problems to the log transformation </a:t>
            </a:r>
          </a:p>
          <a:p>
            <a:endParaRPr lang="en-US" sz="2400" dirty="0" smtClean="0"/>
          </a:p>
          <a:p>
            <a:r>
              <a:rPr lang="en-US" sz="2400" dirty="0" smtClean="0"/>
              <a:t>For </a:t>
            </a:r>
            <a:r>
              <a:rPr lang="en-US" sz="2400" dirty="0"/>
              <a:t>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Don’t P-hack</a:t>
            </a:r>
            <a:endParaRPr lang="en-US" b="1" dirty="0">
              <a:solidFill>
                <a:schemeClr val="bg1"/>
              </a:solidFill>
            </a:endParaRP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smtClean="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smtClean="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smtClean="0"/>
              <a:t>Best case scenario is when you can take two routes and show the same result.</a:t>
            </a:r>
          </a:p>
          <a:p>
            <a:pPr marL="800100" lvl="1" indent="-342900">
              <a:buFont typeface="Arial" charset="0"/>
              <a:buChar char="•"/>
            </a:pPr>
            <a:r>
              <a:rPr lang="en-US" sz="2000" i="1" dirty="0" smtClean="0"/>
              <a:t>The number of genes in the P53 network that showed signs of selection were positively correlated with the maximum life span of taxa (B = 2.5, R</a:t>
            </a:r>
            <a:r>
              <a:rPr lang="en-US" sz="2000" i="1" baseline="30000" dirty="0" smtClean="0"/>
              <a:t>2</a:t>
            </a:r>
            <a:r>
              <a:rPr lang="en-US" sz="2000" i="1" dirty="0" smtClean="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smtClean="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smtClean="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smtClean="0"/>
              <a:t>Non-parametric tests still have assumptions but fewer.</a:t>
            </a:r>
          </a:p>
          <a:p>
            <a:pPr marL="1200150" lvl="1" indent="-742950">
              <a:buFont typeface="+mj-lt"/>
              <a:buAutoNum type="arabicPeriod"/>
            </a:pPr>
            <a:r>
              <a:rPr lang="en-US" sz="2800" dirty="0" smtClean="0"/>
              <a:t>You lose a lot of power when you switch from parametric to non-parametric.</a:t>
            </a:r>
            <a:endParaRPr lang="en-US" sz="2800" dirty="0"/>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Mann-Whitney </a:t>
            </a:r>
            <a:r>
              <a:rPr lang="en-US" b="1" dirty="0">
                <a:solidFill>
                  <a:schemeClr val="bg1"/>
                </a:solidFill>
              </a:rPr>
              <a:t>/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smtClean="0"/>
              <a:t>Replaces two sample t-test</a:t>
            </a:r>
            <a:endParaRPr lang="en-US" sz="2400" b="1" dirty="0"/>
          </a:p>
          <a:p>
            <a:pPr marL="342900" indent="-342900">
              <a:buFont typeface="Arial" charset="0"/>
              <a:buChar char="•"/>
            </a:pPr>
            <a:endParaRPr lang="en-US" sz="2400" dirty="0"/>
          </a:p>
          <a:p>
            <a:pPr marL="342900" indent="-342900">
              <a:buFont typeface="Arial" charset="0"/>
              <a:buChar char="•"/>
            </a:pPr>
            <a:r>
              <a:rPr lang="en-US" sz="2400" dirty="0" smtClean="0"/>
              <a:t>Tests </a:t>
            </a:r>
            <a:r>
              <a:rPr lang="en-US" sz="2400" dirty="0"/>
              <a:t>the hypothesis based upon a ranked list </a:t>
            </a:r>
          </a:p>
          <a:p>
            <a:pPr marL="342900" indent="-342900">
              <a:buFont typeface="Arial" charset="0"/>
              <a:buChar char="•"/>
            </a:pPr>
            <a:endParaRPr lang="en-US" sz="2400" dirty="0" smtClean="0"/>
          </a:p>
          <a:p>
            <a:pPr marL="342900" indent="-342900">
              <a:buFont typeface="Arial" charset="0"/>
              <a:buChar char="•"/>
            </a:pPr>
            <a:r>
              <a:rPr lang="en-US" sz="2400" dirty="0" smtClean="0"/>
              <a:t>The </a:t>
            </a:r>
            <a:r>
              <a:rPr lang="en-US" sz="2400" dirty="0"/>
              <a:t>tests are done on the ranks rather than the actual values </a:t>
            </a:r>
          </a:p>
          <a:p>
            <a:pPr marL="342900" indent="-342900">
              <a:buFont typeface="Arial" charset="0"/>
              <a:buChar char="•"/>
            </a:pPr>
            <a:endParaRPr lang="en-US" sz="2400" dirty="0" smtClean="0"/>
          </a:p>
          <a:p>
            <a:pPr marL="342900" indent="-342900">
              <a:buFont typeface="Arial" charset="0"/>
              <a:buChar char="•"/>
            </a:pPr>
            <a:r>
              <a:rPr lang="en-US" sz="2400" dirty="0" smtClean="0"/>
              <a:t>Implementation</a:t>
            </a:r>
            <a:r>
              <a:rPr lang="en-US" sz="2400" dirty="0"/>
              <a:t>: </a:t>
            </a:r>
          </a:p>
          <a:p>
            <a:pPr marL="342900" indent="-342900">
              <a:buFont typeface="Arial" charset="0"/>
              <a:buChar char="•"/>
            </a:pPr>
            <a:endParaRPr lang="en-US" sz="2400" dirty="0" smtClean="0"/>
          </a:p>
          <a:p>
            <a:pPr marL="342900" indent="-342900">
              <a:buFont typeface="Arial" charset="0"/>
              <a:buChar char="•"/>
            </a:pPr>
            <a:r>
              <a:rPr lang="en-US" sz="2400" dirty="0" smtClean="0"/>
              <a:t>Assumptions</a:t>
            </a:r>
            <a:r>
              <a:rPr lang="en-US" sz="2400" dirty="0"/>
              <a:t>: </a:t>
            </a:r>
          </a:p>
          <a:p>
            <a:pPr marL="800100" lvl="1" indent="-342900">
              <a:buFont typeface="Arial" charset="0"/>
              <a:buChar char="•"/>
            </a:pPr>
            <a:r>
              <a:rPr lang="en-US" sz="2400" dirty="0" smtClean="0"/>
              <a:t>The </a:t>
            </a:r>
            <a:r>
              <a:rPr lang="en-US" sz="2400" dirty="0"/>
              <a:t>distribution of measurements is symmetrical </a:t>
            </a:r>
          </a:p>
          <a:p>
            <a:pPr marL="800100" lvl="1" indent="-342900">
              <a:buFont typeface="Arial" charset="0"/>
              <a:buChar char="•"/>
            </a:pPr>
            <a:r>
              <a:rPr lang="en-US" sz="2400" dirty="0" smtClean="0"/>
              <a:t>Distributions </a:t>
            </a:r>
            <a:r>
              <a:rPr lang="en-US" sz="2400" dirty="0"/>
              <a:t>of the two variables must have the same shape </a:t>
            </a:r>
          </a:p>
          <a:p>
            <a:pPr marL="800100" lvl="1" indent="-342900">
              <a:buFont typeface="Arial" charset="0"/>
              <a:buChar char="•"/>
            </a:pPr>
            <a:r>
              <a:rPr lang="en-US" sz="2400" dirty="0" smtClean="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Doing a Mann-Whitney </a:t>
            </a:r>
            <a:r>
              <a:rPr lang="en-US" b="1" dirty="0">
                <a:solidFill>
                  <a:schemeClr val="bg1"/>
                </a:solidFill>
              </a:rPr>
              <a:t>/ Wilcoxon </a:t>
            </a:r>
            <a:r>
              <a:rPr lang="en-US" b="1" dirty="0" smtClean="0">
                <a:solidFill>
                  <a:schemeClr val="bg1"/>
                </a:solidFill>
              </a:rPr>
              <a:t>Rank in R</a:t>
            </a:r>
            <a:endParaRPr lang="en-US" b="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a:t>
            </a:r>
            <a:r>
              <a:rPr lang="en-US" b="1" dirty="0" smtClean="0">
                <a:solidFill>
                  <a:schemeClr val="bg1"/>
                </a:solidFill>
              </a:rPr>
              <a:t>test</a:t>
            </a:r>
            <a:endParaRPr lang="en-US" b="1" dirty="0">
              <a:solidFill>
                <a:schemeClr val="bg1"/>
              </a:solidFill>
            </a:endParaRP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smtClean="0">
                <a:latin typeface="Calibri" charset="0"/>
              </a:rPr>
              <a:t>Replaces </a:t>
            </a:r>
            <a:r>
              <a:rPr lang="en-US" sz="2400" b="1" dirty="0">
                <a:latin typeface="Calibri" charset="0"/>
              </a:rPr>
              <a:t>one-sample or </a:t>
            </a:r>
            <a:r>
              <a:rPr lang="en-US" sz="2400" b="1" dirty="0" smtClean="0">
                <a:latin typeface="Calibri" charset="0"/>
              </a:rPr>
              <a:t>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smtClean="0">
                <a:latin typeface="Calibri" charset="0"/>
              </a:rPr>
              <a:t>Convert </a:t>
            </a:r>
            <a:r>
              <a:rPr lang="en-US" sz="2400" dirty="0">
                <a:latin typeface="Calibri" charset="0"/>
              </a:rPr>
              <a:t>the data to a score (+ or -) </a:t>
            </a:r>
            <a:endParaRPr lang="en-US" sz="2400" dirty="0" smtClean="0">
              <a:latin typeface="Calibri" charset="0"/>
            </a:endParaRPr>
          </a:p>
          <a:p>
            <a:pPr marL="800100" lvl="1" indent="-342900">
              <a:buFont typeface="Arial" charset="0"/>
              <a:buChar char="•"/>
            </a:pPr>
            <a:r>
              <a:rPr lang="en-US" sz="2400" dirty="0" smtClean="0">
                <a:latin typeface="Calibri" charset="0"/>
              </a:rPr>
              <a:t>One-sample: whether </a:t>
            </a:r>
            <a:r>
              <a:rPr lang="en-US" sz="2400" dirty="0">
                <a:latin typeface="Calibri" charset="0"/>
              </a:rPr>
              <a:t>the value is above or below the hypothesized </a:t>
            </a:r>
            <a:r>
              <a:rPr lang="en-US" sz="2400" dirty="0" smtClean="0">
                <a:latin typeface="Calibri" charset="0"/>
              </a:rPr>
              <a:t>value.</a:t>
            </a:r>
          </a:p>
          <a:p>
            <a:pPr marL="800100" lvl="1" indent="-342900">
              <a:buFont typeface="Arial" charset="0"/>
              <a:buChar char="•"/>
            </a:pPr>
            <a:r>
              <a:rPr lang="en-US" sz="2400" dirty="0" smtClean="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smtClean="0">
                <a:latin typeface="Calibri" charset="0"/>
              </a:rPr>
              <a:t>Under </a:t>
            </a:r>
            <a:r>
              <a:rPr lang="en-US" sz="2400" dirty="0">
                <a:latin typeface="Calibri" charset="0"/>
              </a:rPr>
              <a:t>the null hypothesis, the number of +’s should equal the number of –’s, so this test boils down to a binomial test </a:t>
            </a:r>
          </a:p>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Calibri" charset="0"/>
              </a:rPr>
              <a:t>Obviously</a:t>
            </a:r>
            <a:r>
              <a:rPr lang="en-US" sz="2400" dirty="0">
                <a:latin typeface="Calibri" charset="0"/>
              </a:rPr>
              <a:t>, it’s throwing away a lot of information </a:t>
            </a:r>
          </a:p>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Arial" charset="0"/>
              </a:rPr>
              <a:t>I</a:t>
            </a:r>
            <a:r>
              <a:rPr lang="en-US" sz="2400" dirty="0" smtClean="0">
                <a:latin typeface="Calibri" charset="0"/>
              </a:rPr>
              <a:t>mplementation</a:t>
            </a:r>
            <a:r>
              <a:rPr lang="en-US" sz="2400" dirty="0">
                <a:latin typeface="Calibri" charset="0"/>
              </a:rPr>
              <a:t>: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Doing sign test in R</a:t>
            </a:r>
            <a:endParaRPr lang="en-US" b="1" dirty="0">
              <a:solidFill>
                <a:schemeClr val="bg1"/>
              </a:solidFill>
            </a:endParaRP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Arial" charset="0"/>
              </a:rPr>
              <a:t>I</a:t>
            </a:r>
            <a:r>
              <a:rPr lang="en-US" sz="2400" dirty="0" smtClean="0">
                <a:latin typeface="Calibri" charset="0"/>
              </a:rPr>
              <a:t>mplementation</a:t>
            </a:r>
            <a:r>
              <a:rPr lang="en-US" sz="2400" dirty="0">
                <a:latin typeface="Calibri" charset="0"/>
              </a:rPr>
              <a:t>: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gridCol w="1340096"/>
              </a:tblGrid>
              <a:tr h="370840">
                <a:tc>
                  <a:txBody>
                    <a:bodyPr/>
                    <a:lstStyle/>
                    <a:p>
                      <a:r>
                        <a:rPr lang="en-US" sz="2400" dirty="0" smtClean="0">
                          <a:solidFill>
                            <a:sysClr val="windowText" lastClr="000000"/>
                          </a:solidFill>
                        </a:rPr>
                        <a:t>Test</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P-value</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T-test</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0.049</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Wilcox rank test</a:t>
                      </a:r>
                      <a:endParaRPr lang="en-US" sz="240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0.074</a:t>
                      </a:r>
                      <a:endParaRPr lang="en-US" sz="240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Sign test</a:t>
                      </a:r>
                      <a:endParaRPr lang="en-US" sz="2400" dirty="0">
                        <a:solidFill>
                          <a:sysClr val="windowText" lastClr="00000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0.125</a:t>
                      </a:r>
                      <a:endParaRPr lang="en-US" sz="2400" dirty="0">
                        <a:solidFill>
                          <a:sysClr val="windowText" lastClr="00000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smtClean="0"/>
              <a:t>Comparing means</a:t>
            </a:r>
          </a:p>
          <a:p>
            <a:pPr marL="1200150" lvl="1" indent="-742950">
              <a:buFont typeface="+mj-lt"/>
              <a:buAutoNum type="alphaLcParenR"/>
            </a:pPr>
            <a:r>
              <a:rPr lang="en-US" sz="2400" dirty="0" smtClean="0"/>
              <a:t>One sample t-test</a:t>
            </a:r>
          </a:p>
          <a:p>
            <a:pPr marL="1200150" lvl="1" indent="-742950">
              <a:buFont typeface="+mj-lt"/>
              <a:buAutoNum type="alphaLcParenR"/>
            </a:pPr>
            <a:r>
              <a:rPr lang="en-US" sz="2400" dirty="0" smtClean="0"/>
              <a:t>Two sample t-test</a:t>
            </a:r>
          </a:p>
          <a:p>
            <a:pPr marL="1200150" lvl="1" indent="-742950">
              <a:buFont typeface="+mj-lt"/>
              <a:buAutoNum type="alphaLcParenR"/>
            </a:pPr>
            <a:r>
              <a:rPr lang="en-US" sz="2400" dirty="0" smtClean="0"/>
              <a:t>Paired value t-test</a:t>
            </a:r>
          </a:p>
          <a:p>
            <a:pPr marL="742950" indent="-742950">
              <a:buFont typeface="+mj-lt"/>
              <a:buAutoNum type="arabicParenR"/>
            </a:pPr>
            <a:r>
              <a:rPr lang="en-US" sz="2800" dirty="0" smtClean="0"/>
              <a:t>Comparing Variances</a:t>
            </a:r>
          </a:p>
          <a:p>
            <a:pPr marL="1200150" lvl="1" indent="-742950">
              <a:buFont typeface="+mj-lt"/>
              <a:buAutoNum type="alphaLcParenR"/>
            </a:pPr>
            <a:r>
              <a:rPr lang="en-US" sz="2400" dirty="0" err="1" smtClean="0"/>
              <a:t>Levene’s</a:t>
            </a:r>
            <a:r>
              <a:rPr lang="en-US" sz="2400" dirty="0" smtClean="0"/>
              <a:t> test</a:t>
            </a:r>
          </a:p>
          <a:p>
            <a:pPr marL="742950" indent="-742950">
              <a:buFont typeface="+mj-lt"/>
              <a:buAutoNum type="arabicParenR"/>
            </a:pPr>
            <a:r>
              <a:rPr lang="en-US" sz="2800" dirty="0" smtClean="0"/>
              <a:t>Assumptions</a:t>
            </a:r>
          </a:p>
          <a:p>
            <a:pPr marL="742950" indent="-742950">
              <a:buFont typeface="+mj-lt"/>
              <a:buAutoNum type="arabicParenR"/>
            </a:pPr>
            <a:r>
              <a:rPr lang="en-US" sz="2800" dirty="0" smtClean="0"/>
              <a:t>Transformations</a:t>
            </a:r>
          </a:p>
          <a:p>
            <a:pPr marL="742950" indent="-742950">
              <a:buFont typeface="+mj-lt"/>
              <a:buAutoNum type="arabicParenR"/>
            </a:pPr>
            <a:r>
              <a:rPr lang="en-US" sz="2800" dirty="0" smtClean="0"/>
              <a:t>Non-parametric tests</a:t>
            </a:r>
          </a:p>
          <a:p>
            <a:pPr marL="1200150" lvl="1" indent="-742950">
              <a:buFont typeface="+mj-lt"/>
              <a:buAutoNum type="alphaLcParenR"/>
            </a:pPr>
            <a:r>
              <a:rPr lang="en-US" sz="2400" dirty="0" smtClean="0"/>
              <a:t>Sign test</a:t>
            </a:r>
          </a:p>
          <a:p>
            <a:pPr marL="1200150" lvl="1" indent="-742950">
              <a:buFont typeface="+mj-lt"/>
              <a:buAutoNum type="alphaLcParenR"/>
            </a:pPr>
            <a:r>
              <a:rPr lang="en-US" sz="2400" dirty="0" smtClean="0"/>
              <a:t>Mann-Whitey / Wilcoxon Rank</a:t>
            </a:r>
          </a:p>
          <a:p>
            <a:pPr marL="1200150" lvl="1" indent="-742950">
              <a:buFont typeface="+mj-lt"/>
              <a:buAutoNum type="alphaLcParenR"/>
            </a:pPr>
            <a:r>
              <a:rPr lang="en-US" sz="2400" dirty="0" smtClean="0"/>
              <a:t>Permutation test</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smtClean="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smtClean="0"/>
              <a:t>Under </a:t>
            </a:r>
            <a:r>
              <a:rPr lang="en-US" sz="2800" dirty="0"/>
              <a:t>the null hypothesis, the two groups are drawn from identical distributions (they are from identical populations) </a:t>
            </a:r>
          </a:p>
          <a:p>
            <a:pPr marL="342900" indent="-342900">
              <a:buFont typeface="Arial" charset="0"/>
              <a:buChar char="•"/>
            </a:pPr>
            <a:endParaRPr lang="en-US" sz="2800" dirty="0" smtClean="0"/>
          </a:p>
          <a:p>
            <a:pPr marL="342900" indent="-342900">
              <a:buFont typeface="Arial" charset="0"/>
              <a:buChar char="•"/>
            </a:pPr>
            <a:r>
              <a:rPr lang="en-US" sz="2800" dirty="0" smtClean="0"/>
              <a:t>By </a:t>
            </a:r>
            <a:r>
              <a:rPr lang="en-US" sz="2800" dirty="0"/>
              <a:t>randomizing the observations between groups, an expected distribution under the null hypothesis can be generated </a:t>
            </a:r>
          </a:p>
          <a:p>
            <a:pPr marL="342900" indent="-342900">
              <a:buFont typeface="Arial" charset="0"/>
              <a:buChar char="•"/>
            </a:pPr>
            <a:endParaRPr lang="en-US" sz="2800" dirty="0" smtClean="0"/>
          </a:p>
          <a:p>
            <a:pPr marL="342900" indent="-342900">
              <a:buFont typeface="Arial" charset="0"/>
              <a:buChar char="•"/>
            </a:pPr>
            <a:r>
              <a:rPr lang="en-US" sz="2800" dirty="0" smtClean="0"/>
              <a:t>If </a:t>
            </a:r>
            <a:r>
              <a:rPr lang="en-US" sz="2800" dirty="0"/>
              <a:t>we are interested in differences between the mean, then we might choose mean 1-mean 2 as our test statistic </a:t>
            </a:r>
            <a:endParaRPr lang="en-US" sz="2800" dirty="0" smtClean="0"/>
          </a:p>
        </p:txBody>
      </p:sp>
    </p:spTree>
    <p:extLst>
      <p:ext uri="{BB962C8B-B14F-4D97-AF65-F5344CB8AC3E}">
        <p14:creationId xmlns:p14="http://schemas.microsoft.com/office/powerpoint/2010/main" val="6968075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smtClean="0"/>
              <a:t>Step </a:t>
            </a:r>
            <a:r>
              <a:rPr lang="en-US" sz="2400" dirty="0"/>
              <a:t>1: Create a permuted set of data in which the values of the response variable are randomly reordered </a:t>
            </a:r>
          </a:p>
          <a:p>
            <a:endParaRPr lang="en-US" sz="2400" dirty="0"/>
          </a:p>
          <a:p>
            <a:r>
              <a:rPr lang="en-US" sz="2400" dirty="0" smtClean="0"/>
              <a:t>Step </a:t>
            </a:r>
            <a:r>
              <a:rPr lang="en-US" sz="2400" dirty="0"/>
              <a:t>2: Calculate the test statistic from the randomly reordered groups </a:t>
            </a:r>
          </a:p>
          <a:p>
            <a:endParaRPr lang="en-US" sz="2400" dirty="0"/>
          </a:p>
          <a:p>
            <a:r>
              <a:rPr lang="en-US" sz="2400" dirty="0" smtClean="0"/>
              <a:t>Step </a:t>
            </a:r>
            <a:r>
              <a:rPr lang="en-US" sz="2400" dirty="0"/>
              <a:t>3: Repeat Steps 1 and 2 thousands of times </a:t>
            </a:r>
          </a:p>
          <a:p>
            <a:endParaRPr lang="en-US" sz="2400" dirty="0"/>
          </a:p>
          <a:p>
            <a:r>
              <a:rPr lang="en-US" sz="2400" dirty="0" smtClean="0"/>
              <a:t>Step </a:t>
            </a:r>
            <a:r>
              <a:rPr lang="en-US" sz="2400" dirty="0"/>
              <a:t>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a:t>
            </a:r>
            <a:r>
              <a:rPr lang="en-US" b="1" dirty="0" smtClean="0">
                <a:solidFill>
                  <a:schemeClr val="bg1"/>
                </a:solidFill>
              </a:rPr>
              <a:t>test (</a:t>
            </a:r>
            <a:r>
              <a:rPr lang="en-US" b="1" dirty="0" err="1" smtClean="0">
                <a:solidFill>
                  <a:schemeClr val="bg1"/>
                </a:solidFill>
              </a:rPr>
              <a:t>vers</a:t>
            </a:r>
            <a:r>
              <a:rPr lang="en-US" b="1" dirty="0" smtClean="0">
                <a:solidFill>
                  <a:schemeClr val="bg1"/>
                </a:solidFill>
              </a:rPr>
              <a:t>. 2)</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384" y="1377770"/>
            <a:ext cx="4293616" cy="33085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2" y="935915"/>
            <a:ext cx="4910811" cy="5922085"/>
          </a:xfrm>
          <a:prstGeom prst="rect">
            <a:avLst/>
          </a:prstGeom>
        </p:spPr>
      </p:pic>
      <p:sp>
        <p:nvSpPr>
          <p:cNvPr id="7" name="TextBox 6"/>
          <p:cNvSpPr txBox="1"/>
          <p:nvPr/>
        </p:nvSpPr>
        <p:spPr>
          <a:xfrm>
            <a:off x="6096000" y="5376672"/>
            <a:ext cx="5096395" cy="830997"/>
          </a:xfrm>
          <a:prstGeom prst="rect">
            <a:avLst/>
          </a:prstGeom>
          <a:noFill/>
        </p:spPr>
        <p:txBody>
          <a:bodyPr wrap="none" rtlCol="0">
            <a:spAutoFit/>
          </a:bodyPr>
          <a:lstStyle/>
          <a:p>
            <a:r>
              <a:rPr lang="en-US" sz="2400" dirty="0" smtClean="0"/>
              <a:t>P-value from permutation test = 0.0647</a:t>
            </a:r>
          </a:p>
          <a:p>
            <a:r>
              <a:rPr lang="en-US" sz="2400" dirty="0" smtClean="0"/>
              <a:t>P-value from T-test = 0.058</a:t>
            </a:r>
            <a:endParaRPr lang="en-US" sz="2400" dirty="0"/>
          </a:p>
        </p:txBody>
      </p:sp>
    </p:spTree>
    <p:extLst>
      <p:ext uri="{BB962C8B-B14F-4D97-AF65-F5344CB8AC3E}">
        <p14:creationId xmlns:p14="http://schemas.microsoft.com/office/powerpoint/2010/main" val="1441020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a:t>
            </a:r>
            <a:r>
              <a:rPr lang="en-US" sz="3200" smtClean="0"/>
              <a:t>WS 10-13</a:t>
            </a:r>
            <a:endParaRPr lang="en-US" sz="3200" dirty="0" smtClean="0"/>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Continuous Data (more or less)</a:t>
            </a:r>
            <a:endParaRPr lang="en-US" b="1" dirty="0">
              <a:solidFill>
                <a:schemeClr val="bg1"/>
              </a:solidFill>
            </a:endParaRP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smtClean="0"/>
              <a:t>Many datasets are technically categorical but can be treated as continuous.</a:t>
            </a:r>
          </a:p>
          <a:p>
            <a:r>
              <a:rPr lang="en-US" sz="2400" b="1" dirty="0"/>
              <a:t>	</a:t>
            </a:r>
            <a:r>
              <a:rPr lang="en-US" sz="2400" b="1" dirty="0" smtClean="0"/>
              <a:t>- count data</a:t>
            </a:r>
          </a:p>
          <a:p>
            <a:r>
              <a:rPr lang="en-US" sz="2400" b="1" dirty="0"/>
              <a:t>	</a:t>
            </a:r>
            <a:r>
              <a:rPr lang="en-US" sz="2400" b="1" dirty="0" smtClean="0"/>
              <a:t>	chromosomes</a:t>
            </a:r>
          </a:p>
          <a:p>
            <a:r>
              <a:rPr lang="en-US" sz="2400" b="1" dirty="0"/>
              <a:t>	</a:t>
            </a:r>
            <a:r>
              <a:rPr lang="en-US" sz="2400" b="1" dirty="0" smtClean="0"/>
              <a:t>	offspring</a:t>
            </a:r>
          </a:p>
          <a:p>
            <a:r>
              <a:rPr lang="en-US" sz="2400" b="1" dirty="0"/>
              <a:t>	</a:t>
            </a:r>
            <a:r>
              <a:rPr lang="en-US" sz="2400" b="1" dirty="0" smtClean="0"/>
              <a:t>	species</a:t>
            </a:r>
          </a:p>
          <a:p>
            <a:r>
              <a:rPr lang="en-US" sz="2400" b="1" dirty="0"/>
              <a:t>	</a:t>
            </a:r>
            <a:r>
              <a:rPr lang="en-US" sz="2400" b="1" dirty="0" smtClean="0"/>
              <a:t>	gene copy number</a:t>
            </a:r>
          </a:p>
          <a:p>
            <a:endParaRPr lang="en-US" sz="2400" b="1" dirty="0" smtClean="0"/>
          </a:p>
          <a:p>
            <a:endParaRPr lang="en-US" sz="2400" b="1" dirty="0" smtClean="0"/>
          </a:p>
          <a:p>
            <a:endParaRPr lang="en-US" sz="2400" b="1" dirty="0" smtClean="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 tests</a:t>
            </a:r>
            <a:endParaRPr lang="en-US" b="1" dirty="0">
              <a:solidFill>
                <a:schemeClr val="bg1"/>
              </a:solidFill>
            </a:endParaRP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smtClean="0"/>
              <a:t>Based </a:t>
            </a:r>
            <a:r>
              <a:rPr lang="en-US" sz="2200" dirty="0"/>
              <a:t>on the </a:t>
            </a:r>
            <a:r>
              <a:rPr lang="en-US" sz="2200" i="1" dirty="0"/>
              <a:t>t</a:t>
            </a:r>
            <a:r>
              <a:rPr lang="en-US" sz="2200" dirty="0"/>
              <a:t>-distribution, which is similar to a normal distribution, except it takes into account the fact that we don’t know the population standard deviation with </a:t>
            </a:r>
            <a:r>
              <a:rPr lang="en-US" sz="2200" dirty="0" smtClean="0"/>
              <a:t>certainty.  Published by </a:t>
            </a:r>
            <a:r>
              <a:rPr lang="en-US" sz="2200" dirty="0" err="1" smtClean="0"/>
              <a:t>Gosset</a:t>
            </a:r>
            <a:r>
              <a:rPr lang="en-US" sz="2200" dirty="0" smtClean="0"/>
              <a:t> in 1908 under the pseudonym Student</a:t>
            </a:r>
            <a:r>
              <a:rPr lang="en-US" sz="2200" dirty="0"/>
              <a:t> </a:t>
            </a:r>
            <a:r>
              <a:rPr lang="en-US" sz="2200" dirty="0" smtClean="0"/>
              <a:t>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smtClean="0"/>
              <a:t>Since </a:t>
            </a:r>
            <a:r>
              <a:rPr lang="en-US" sz="2200" dirty="0"/>
              <a:t>we only know the sample standard deviation, instead of the population standard deviation, we have some additional uncertainty regarding the possible values of the mean </a:t>
            </a:r>
            <a:endParaRPr lang="en-US" sz="2200" dirty="0" smtClean="0"/>
          </a:p>
          <a:p>
            <a:pPr marL="342900" indent="-342900">
              <a:buFont typeface="Arial" charset="0"/>
              <a:buChar char="•"/>
            </a:pPr>
            <a:endParaRPr lang="en-US" sz="2200" dirty="0"/>
          </a:p>
          <a:p>
            <a:pPr marL="342900" indent="-342900">
              <a:buFont typeface="Arial" charset="0"/>
              <a:buChar char="•"/>
            </a:pPr>
            <a:r>
              <a:rPr lang="en-US" sz="2200" dirty="0" smtClean="0"/>
              <a:t>Consequently</a:t>
            </a:r>
            <a:r>
              <a:rPr lang="en-US" sz="2200" dirty="0"/>
              <a:t>,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smtClean="0"/>
              <a:t>Power increases dramatically for the first few samples</a:t>
            </a:r>
            <a:endParaRPr lang="en-US"/>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smtClean="0"/>
              <a:t>The one sample T-test compares a sample to a hypothesis</a:t>
            </a:r>
          </a:p>
          <a:p>
            <a:endParaRPr lang="en-US" sz="2400" dirty="0" smtClean="0"/>
          </a:p>
          <a:p>
            <a:r>
              <a:rPr lang="en-US" sz="2400" dirty="0" smtClean="0"/>
              <a:t>Assumptions</a:t>
            </a:r>
            <a:r>
              <a:rPr lang="en-US" sz="2400" dirty="0"/>
              <a:t>: </a:t>
            </a:r>
          </a:p>
          <a:p>
            <a:pPr marL="342900" indent="-342900">
              <a:buFont typeface="Arial" charset="0"/>
              <a:buChar char="•"/>
            </a:pPr>
            <a:r>
              <a:rPr lang="en-US" sz="2400" dirty="0" smtClean="0"/>
              <a:t>The </a:t>
            </a:r>
            <a:r>
              <a:rPr lang="en-US" sz="2400" dirty="0"/>
              <a:t>variable is normally distributed in the population </a:t>
            </a:r>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charset="0"/>
                            </a:rPr>
                          </m:ctrlPr>
                        </m:fPr>
                        <m:num>
                          <m:d>
                            <m:dPr>
                              <m:ctrlPr>
                                <a:rPr lang="mr-IN" sz="4400" b="0" i="1" smtClean="0">
                                  <a:latin typeface="Cambria Math" charset="0"/>
                                </a:rPr>
                              </m:ctrlPr>
                            </m:dPr>
                            <m:e>
                              <m:acc>
                                <m:accPr>
                                  <m:chr m:val="̅"/>
                                  <m:ctrlPr>
                                    <a:rPr lang="mr-IN" sz="4400" b="0" i="1" smtClean="0">
                                      <a:latin typeface="Cambria Math"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grpSp>
        <p:nvGrpSpPr>
          <p:cNvPr id="12" name="Group 11"/>
          <p:cNvGrpSpPr/>
          <p:nvPr/>
        </p:nvGrpSpPr>
        <p:grpSpPr>
          <a:xfrm>
            <a:off x="2895600" y="3936997"/>
            <a:ext cx="2602819" cy="706917"/>
            <a:chOff x="2895600" y="3936997"/>
            <a:chExt cx="2602819" cy="706917"/>
          </a:xfrm>
        </p:grpSpPr>
        <p:sp>
          <p:nvSpPr>
            <p:cNvPr id="7" name="TextBox 6"/>
            <p:cNvSpPr txBox="1"/>
            <p:nvPr/>
          </p:nvSpPr>
          <p:spPr>
            <a:xfrm>
              <a:off x="3169961" y="3936997"/>
              <a:ext cx="2328458" cy="369332"/>
            </a:xfrm>
            <a:prstGeom prst="rect">
              <a:avLst/>
            </a:prstGeom>
            <a:noFill/>
          </p:spPr>
          <p:txBody>
            <a:bodyPr wrap="none" rtlCol="0">
              <a:spAutoFit/>
            </a:bodyPr>
            <a:lstStyle/>
            <a:p>
              <a:r>
                <a:rPr lang="en-US" dirty="0" smtClean="0"/>
                <a:t>But this is </a:t>
              </a:r>
              <a:r>
                <a:rPr lang="en-US" smtClean="0"/>
                <a:t>a proportion</a:t>
              </a:r>
              <a:endParaRPr lang="en-US" dirty="0"/>
            </a:p>
          </p:txBody>
        </p:sp>
        <p:cxnSp>
          <p:nvCxnSpPr>
            <p:cNvPr id="11" name="Straight Arrow Connector 10"/>
            <p:cNvCxnSpPr/>
            <p:nvPr/>
          </p:nvCxnSpPr>
          <p:spPr>
            <a:xfrm flipH="1">
              <a:off x="2895600" y="4343400"/>
              <a:ext cx="1390650" cy="30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One-sample t-test</a:t>
            </a:r>
            <a:endParaRPr lang="en-US" b="1" dirty="0">
              <a:solidFill>
                <a:schemeClr val="bg1"/>
              </a:solidFill>
            </a:endParaRPr>
          </a:p>
        </p:txBody>
      </p:sp>
      <p:sp>
        <p:nvSpPr>
          <p:cNvPr id="4" name="Rectangle 3"/>
          <p:cNvSpPr/>
          <p:nvPr/>
        </p:nvSpPr>
        <p:spPr>
          <a:xfrm>
            <a:off x="540572" y="1792944"/>
            <a:ext cx="5852078" cy="1569660"/>
          </a:xfrm>
          <a:prstGeom prst="rect">
            <a:avLst/>
          </a:prstGeom>
        </p:spPr>
        <p:txBody>
          <a:bodyPr wrap="square">
            <a:spAutoFit/>
          </a:bodyPr>
          <a:lstStyle/>
          <a:p>
            <a:r>
              <a:rPr lang="en-US" sz="2400" dirty="0" smtClean="0"/>
              <a:t>Arcsine is the standard transformation for proportion data. Lets see how our answer changes.</a:t>
            </a:r>
            <a:endParaRPr lang="en-US" sz="2400" dirty="0"/>
          </a:p>
          <a:p>
            <a:endParaRPr lang="en-US" sz="2400" b="1" dirty="0" smtClean="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charset="0"/>
                            </a:rPr>
                          </m:ctrlPr>
                        </m:fPr>
                        <m:num>
                          <m:d>
                            <m:dPr>
                              <m:ctrlPr>
                                <a:rPr lang="mr-IN" sz="4400" b="0" i="1" smtClean="0">
                                  <a:latin typeface="Cambria Math" charset="0"/>
                                </a:rPr>
                              </m:ctrlPr>
                            </m:dPr>
                            <m:e>
                              <m:acc>
                                <m:accPr>
                                  <m:chr m:val="̅"/>
                                  <m:ctrlPr>
                                    <a:rPr lang="mr-IN" sz="4400" b="0" i="1" smtClean="0">
                                      <a:latin typeface="Cambria Math"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If you transform don’t forget to back transform</a:t>
            </a:r>
            <a:endParaRPr lang="en-US" b="1" dirty="0">
              <a:solidFill>
                <a:schemeClr val="bg1"/>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6468</TotalTime>
  <Words>1105</Words>
  <Application>Microsoft Macintosh PowerPoint</Application>
  <PresentationFormat>Widescreen</PresentationFormat>
  <Paragraphs>211</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Calibri Light</vt:lpstr>
      <vt:lpstr>Cambria Math</vt:lpstr>
      <vt:lpstr>Mangal</vt:lpstr>
      <vt:lpstr>Arial</vt:lpstr>
      <vt:lpstr>Office Theme</vt:lpstr>
      <vt:lpstr>Continuous Variables Biology 683  Lecture 5   Heath Blackmon</vt:lpstr>
      <vt:lpstr>Last week</vt:lpstr>
      <vt:lpstr>Today</vt:lpstr>
      <vt:lpstr>Continuous Data (more or less)</vt:lpstr>
      <vt:lpstr>t tests</vt:lpstr>
      <vt:lpstr>T distribution</vt:lpstr>
      <vt:lpstr>One-sample t-test</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Mann-Whitney / Wilcoxon Rank</vt:lpstr>
      <vt:lpstr>Doing a Mann-Whitney / Wilcoxon Rank in R</vt:lpstr>
      <vt:lpstr>Sign test</vt:lpstr>
      <vt:lpstr>Doing sign test in R</vt:lpstr>
      <vt:lpstr>Permutation test</vt:lpstr>
      <vt:lpstr>Permutation test</vt:lpstr>
      <vt:lpstr>Permutation test</vt:lpstr>
      <vt:lpstr>Permutation test (vers. 2)</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83</cp:revision>
  <cp:lastPrinted>2018-01-03T17:27:34Z</cp:lastPrinted>
  <dcterms:created xsi:type="dcterms:W3CDTF">2018-01-03T17:15:04Z</dcterms:created>
  <dcterms:modified xsi:type="dcterms:W3CDTF">2019-02-12T20:13:54Z</dcterms:modified>
</cp:coreProperties>
</file>